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7" r:id="rId3"/>
    <p:sldId id="269" r:id="rId4"/>
    <p:sldId id="270" r:id="rId5"/>
    <p:sldId id="272" r:id="rId6"/>
    <p:sldId id="271" r:id="rId7"/>
    <p:sldId id="268" r:id="rId8"/>
    <p:sldId id="273" r:id="rId9"/>
    <p:sldId id="274" r:id="rId10"/>
    <p:sldId id="275" r:id="rId11"/>
    <p:sldId id="277" r:id="rId12"/>
    <p:sldId id="276" r:id="rId13"/>
    <p:sldId id="27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352" y="4896227"/>
            <a:ext cx="1581632" cy="198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"/>
          <p:cNvSpPr txBox="1"/>
          <p:nvPr/>
        </p:nvSpPr>
        <p:spPr>
          <a:xfrm>
            <a:off x="762000" y="228598"/>
            <a:ext cx="7848600" cy="1754326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try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to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name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all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these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things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without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looking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at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list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!!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8194" name="Picture 2" descr="http://p.office1000.com/gmr/81505S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05" y="5726761"/>
            <a:ext cx="2017884" cy="113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farm1.static.flickr.com/26/63068474_085f15ece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37" y="4953000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mommylife.net/shel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9676"/>
            <a:ext cx="1866899" cy="186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941" y="2189676"/>
            <a:ext cx="2004059" cy="202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078" y="4953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566" y="2132355"/>
            <a:ext cx="2626519" cy="19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54" y="2409590"/>
            <a:ext cx="1725029" cy="142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1133878" y="3836660"/>
            <a:ext cx="1600200" cy="137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http://t1.gstatic.com/images?q=tbn:ANd9GcTivhuYTj0Y-7OSfDXTgEaLF1-ACKYT0s253AIME473U_RsM9Nx-Q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592" y="3890431"/>
            <a:ext cx="1404698" cy="140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675" y="4467055"/>
            <a:ext cx="1257914" cy="125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931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8362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42068" y="2189676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06546" y="213235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68332" y="397577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07150" y="398314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7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78088" y="4507837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8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2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9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6923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10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16766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3319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12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853" y="4056575"/>
            <a:ext cx="1310894" cy="1310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943240" y="4028603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56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des </a:t>
            </a:r>
            <a:r>
              <a:rPr lang="en-US" sz="2800" dirty="0" err="1" smtClean="0">
                <a:solidFill>
                  <a:schemeClr val="bg1"/>
                </a:solidFill>
              </a:rPr>
              <a:t>casiers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0" y="5699618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/>
              <a:t>casiers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676400"/>
            <a:ext cx="3752850" cy="248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19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897876"/>
            <a:ext cx="1797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des toilettes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0" y="569961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toilettes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429" y="1900841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8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897876"/>
            <a:ext cx="1797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une</a:t>
            </a:r>
            <a:r>
              <a:rPr lang="en-US" sz="3200" dirty="0" smtClean="0">
                <a:solidFill>
                  <a:schemeClr val="bg1"/>
                </a:solidFill>
              </a:rPr>
              <a:t> pizza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0" y="569961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pizza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45" y="1748429"/>
            <a:ext cx="3424666" cy="250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22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52907" y="3810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err="1" smtClean="0">
                <a:solidFill>
                  <a:schemeClr val="bg1"/>
                </a:solidFill>
                <a:latin typeface="Kristen ITC" pitchFamily="66" charset="0"/>
              </a:rPr>
              <a:t>Comprehension</a:t>
            </a:r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 check: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6" y="1981200"/>
            <a:ext cx="8458200" cy="280076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b="1" dirty="0" err="1" smtClean="0">
                <a:latin typeface="Kristen ITC" pitchFamily="66" charset="0"/>
              </a:rPr>
              <a:t>Using</a:t>
            </a:r>
            <a:r>
              <a:rPr lang="fr-FR" sz="4400" b="1" dirty="0" smtClean="0">
                <a:latin typeface="Kristen ITC" pitchFamily="66" charset="0"/>
              </a:rPr>
              <a:t> </a:t>
            </a:r>
            <a:r>
              <a:rPr lang="fr-FR" sz="4400" b="1" dirty="0" err="1" smtClean="0">
                <a:latin typeface="Kristen ITC" pitchFamily="66" charset="0"/>
              </a:rPr>
              <a:t>your</a:t>
            </a:r>
            <a:r>
              <a:rPr lang="fr-FR" sz="4400" b="1" dirty="0" smtClean="0">
                <a:latin typeface="Kristen ITC" pitchFamily="66" charset="0"/>
              </a:rPr>
              <a:t> </a:t>
            </a:r>
            <a:r>
              <a:rPr lang="fr-FR" sz="4400" b="1" dirty="0" err="1" smtClean="0">
                <a:latin typeface="Kristen ITC" pitchFamily="66" charset="0"/>
              </a:rPr>
              <a:t>vocab</a:t>
            </a:r>
            <a:r>
              <a:rPr lang="fr-FR" sz="4400" b="1" dirty="0" smtClean="0">
                <a:latin typeface="Kristen ITC" pitchFamily="66" charset="0"/>
              </a:rPr>
              <a:t> </a:t>
            </a:r>
            <a:r>
              <a:rPr lang="fr-FR" sz="4400" b="1" dirty="0" err="1" smtClean="0">
                <a:latin typeface="Kristen ITC" pitchFamily="66" charset="0"/>
              </a:rPr>
              <a:t>list</a:t>
            </a:r>
            <a:r>
              <a:rPr lang="fr-FR" sz="4400" b="1" dirty="0" smtClean="0">
                <a:latin typeface="Kristen ITC" pitchFamily="66" charset="0"/>
              </a:rPr>
              <a:t>, </a:t>
            </a:r>
            <a:r>
              <a:rPr lang="fr-FR" sz="4400" b="1" dirty="0" err="1" smtClean="0">
                <a:latin typeface="Kristen ITC" pitchFamily="66" charset="0"/>
              </a:rPr>
              <a:t>please</a:t>
            </a:r>
            <a:r>
              <a:rPr lang="fr-FR" sz="4400" b="1" dirty="0" smtClean="0">
                <a:latin typeface="Kristen ITC" pitchFamily="66" charset="0"/>
              </a:rPr>
              <a:t> </a:t>
            </a:r>
            <a:r>
              <a:rPr lang="fr-FR" sz="4400" b="1" dirty="0" err="1" smtClean="0">
                <a:latin typeface="Kristen ITC" pitchFamily="66" charset="0"/>
              </a:rPr>
              <a:t>write</a:t>
            </a:r>
            <a:r>
              <a:rPr lang="fr-FR" sz="4400" b="1" dirty="0" smtClean="0">
                <a:latin typeface="Kristen ITC" pitchFamily="66" charset="0"/>
              </a:rPr>
              <a:t> </a:t>
            </a:r>
            <a:r>
              <a:rPr lang="fr-FR" sz="4400" b="1" dirty="0" err="1" smtClean="0">
                <a:latin typeface="Kristen ITC" pitchFamily="66" charset="0"/>
              </a:rPr>
              <a:t>ten</a:t>
            </a:r>
            <a:r>
              <a:rPr lang="fr-FR" sz="4400" b="1" dirty="0" smtClean="0">
                <a:latin typeface="Kristen ITC" pitchFamily="66" charset="0"/>
              </a:rPr>
              <a:t> sentences </a:t>
            </a:r>
            <a:r>
              <a:rPr lang="fr-FR" sz="4400" b="1" dirty="0" err="1" smtClean="0">
                <a:latin typeface="Kristen ITC" pitchFamily="66" charset="0"/>
              </a:rPr>
              <a:t>that</a:t>
            </a:r>
            <a:r>
              <a:rPr lang="fr-FR" sz="4400" b="1" dirty="0" smtClean="0">
                <a:latin typeface="Kristen ITC" pitchFamily="66" charset="0"/>
              </a:rPr>
              <a:t> </a:t>
            </a:r>
            <a:r>
              <a:rPr lang="fr-FR" sz="4400" b="1" dirty="0" err="1" smtClean="0">
                <a:latin typeface="Kristen ITC" pitchFamily="66" charset="0"/>
              </a:rPr>
              <a:t>say</a:t>
            </a:r>
            <a:r>
              <a:rPr lang="fr-FR" sz="4400" b="1" dirty="0" smtClean="0">
                <a:latin typeface="Kristen ITC" pitchFamily="66" charset="0"/>
              </a:rPr>
              <a:t> </a:t>
            </a:r>
            <a:r>
              <a:rPr lang="fr-FR" sz="4400" b="1" dirty="0" err="1" smtClean="0">
                <a:latin typeface="Kristen ITC" pitchFamily="66" charset="0"/>
              </a:rPr>
              <a:t>what</a:t>
            </a:r>
            <a:r>
              <a:rPr lang="fr-FR" sz="4400" b="1" dirty="0" smtClean="0">
                <a:latin typeface="Kristen ITC" pitchFamily="66" charset="0"/>
              </a:rPr>
              <a:t> </a:t>
            </a:r>
            <a:r>
              <a:rPr lang="fr-FR" sz="4400" b="1" dirty="0" err="1" smtClean="0">
                <a:latin typeface="Kristen ITC" pitchFamily="66" charset="0"/>
              </a:rPr>
              <a:t>is</a:t>
            </a:r>
            <a:r>
              <a:rPr lang="fr-FR" sz="4400" b="1" dirty="0" smtClean="0">
                <a:latin typeface="Kristen ITC" pitchFamily="66" charset="0"/>
              </a:rPr>
              <a:t> and </a:t>
            </a:r>
            <a:r>
              <a:rPr lang="fr-FR" sz="4400" b="1" dirty="0" err="1" smtClean="0">
                <a:latin typeface="Kristen ITC" pitchFamily="66" charset="0"/>
              </a:rPr>
              <a:t>is</a:t>
            </a:r>
            <a:r>
              <a:rPr lang="fr-FR" sz="4400" b="1" dirty="0" smtClean="0">
                <a:latin typeface="Kristen ITC" pitchFamily="66" charset="0"/>
              </a:rPr>
              <a:t> not in </a:t>
            </a:r>
            <a:r>
              <a:rPr lang="fr-FR" sz="4400" b="1" dirty="0" err="1" smtClean="0">
                <a:latin typeface="Kristen ITC" pitchFamily="66" charset="0"/>
              </a:rPr>
              <a:t>our</a:t>
            </a:r>
            <a:r>
              <a:rPr lang="fr-FR" sz="4400" b="1" dirty="0" smtClean="0">
                <a:latin typeface="Kristen ITC" pitchFamily="66" charset="0"/>
              </a:rPr>
              <a:t> </a:t>
            </a:r>
            <a:r>
              <a:rPr lang="fr-FR" sz="4400" b="1" dirty="0" err="1" smtClean="0">
                <a:latin typeface="Kristen ITC" pitchFamily="66" charset="0"/>
              </a:rPr>
              <a:t>classroom</a:t>
            </a:r>
            <a:r>
              <a:rPr lang="fr-FR" sz="4400" b="1" dirty="0" smtClean="0">
                <a:latin typeface="Kristen ITC" pitchFamily="66" charset="0"/>
              </a:rPr>
              <a:t>.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72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915" y="1957764"/>
            <a:ext cx="2295525" cy="2000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2857" y="859374"/>
            <a:ext cx="1797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une</a:t>
            </a:r>
            <a:r>
              <a:rPr lang="en-US" sz="3200" dirty="0" smtClean="0">
                <a:solidFill>
                  <a:schemeClr val="bg1"/>
                </a:solidFill>
              </a:rPr>
              <a:t> prof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600" y="442949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/>
              <a:t>une</a:t>
            </a:r>
            <a:r>
              <a:rPr lang="en-US" sz="3600" dirty="0" smtClean="0"/>
              <a:t> prof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8644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un tableau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600" y="442949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un tableau</a:t>
            </a:r>
            <a:endParaRPr lang="en-US" sz="3600" dirty="0"/>
          </a:p>
        </p:txBody>
      </p:sp>
      <p:pic>
        <p:nvPicPr>
          <p:cNvPr id="2050" name="Picture 2" descr="http://www.aeauctions.com/School%20White%20Boar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0" b="10386"/>
          <a:stretch/>
        </p:blipFill>
        <p:spPr bwMode="auto">
          <a:xfrm>
            <a:off x="2647173" y="1717766"/>
            <a:ext cx="3903314" cy="250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43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un bureau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5625" y="8006018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un bureau</a:t>
            </a:r>
            <a:endParaRPr lang="en-US" sz="3600" dirty="0"/>
          </a:p>
        </p:txBody>
      </p:sp>
      <p:pic>
        <p:nvPicPr>
          <p:cNvPr id="3074" name="Picture 2" descr="http://www.hertzfurniture.com/i/640x480x1/STD-6030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7813" y1="37292" x2="97813" y2="37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093" b="10239"/>
          <a:stretch/>
        </p:blipFill>
        <p:spPr bwMode="auto">
          <a:xfrm>
            <a:off x="2335878" y="1589780"/>
            <a:ext cx="4419600" cy="270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19600" y="442949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un bureau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7749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une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fenêtre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429499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fenêtre</a:t>
            </a:r>
            <a:endParaRPr lang="en-US" sz="3600" dirty="0"/>
          </a:p>
        </p:txBody>
      </p:sp>
      <p:pic>
        <p:nvPicPr>
          <p:cNvPr id="5122" name="Picture 2" descr="http://imgs.steps.dragoart.com/how-to-draw-a-window-step-5_1_000000004273_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1" b="6893"/>
          <a:stretch/>
        </p:blipFill>
        <p:spPr bwMode="auto">
          <a:xfrm>
            <a:off x="2895600" y="1768751"/>
            <a:ext cx="3359610" cy="255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53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des </a:t>
            </a:r>
            <a:r>
              <a:rPr lang="en-US" sz="2800" dirty="0" err="1" smtClean="0">
                <a:solidFill>
                  <a:schemeClr val="bg1"/>
                </a:solidFill>
              </a:rPr>
              <a:t>élèves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600" y="442949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des </a:t>
            </a:r>
            <a:r>
              <a:rPr lang="en-US" sz="3600" dirty="0" err="1" smtClean="0"/>
              <a:t>élèves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pic>
        <p:nvPicPr>
          <p:cNvPr id="4102" name="Picture 6" descr="http://www.buhlerschools.org/Images/StudentsWbackpac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752600"/>
            <a:ext cx="3149659" cy="244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33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des </a:t>
            </a:r>
            <a:r>
              <a:rPr lang="en-US" sz="3200" dirty="0" err="1" smtClean="0">
                <a:solidFill>
                  <a:schemeClr val="bg1"/>
                </a:solidFill>
              </a:rPr>
              <a:t>filles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600" y="442949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des </a:t>
            </a:r>
            <a:r>
              <a:rPr lang="en-US" sz="3600" dirty="0" err="1" smtClean="0"/>
              <a:t>filles</a:t>
            </a:r>
            <a:endParaRPr lang="en-US" sz="3600" dirty="0"/>
          </a:p>
        </p:txBody>
      </p:sp>
      <p:pic>
        <p:nvPicPr>
          <p:cNvPr id="1026" name="Picture 2" descr="http://2.bp.blogspot.com/-YrqOHsNUas8/T0qrFac2AII/AAAAAAAAB_8/u687mhy_Fz8/s1600/Girl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128" y="1680545"/>
            <a:ext cx="3053099" cy="254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6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des </a:t>
            </a:r>
            <a:r>
              <a:rPr lang="en-US" sz="2400" dirty="0" err="1" smtClean="0">
                <a:solidFill>
                  <a:schemeClr val="bg1"/>
                </a:solidFill>
              </a:rPr>
              <a:t>garçons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600" y="4429499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des </a:t>
            </a:r>
            <a:r>
              <a:rPr lang="en-US" sz="3200" dirty="0" err="1" smtClean="0"/>
              <a:t>garçons</a:t>
            </a:r>
            <a:endParaRPr lang="en-US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b="4286"/>
          <a:stretch/>
        </p:blipFill>
        <p:spPr>
          <a:xfrm>
            <a:off x="2499057" y="1881135"/>
            <a:ext cx="2225343" cy="22364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b="4286"/>
          <a:stretch/>
        </p:blipFill>
        <p:spPr>
          <a:xfrm>
            <a:off x="4704499" y="1881135"/>
            <a:ext cx="2225344" cy="223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5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838200"/>
            <a:ext cx="8785539" cy="677108"/>
          </a:xfrm>
          <a:prstGeom prst="rect">
            <a:avLst/>
          </a:prstGeom>
          <a:solidFill>
            <a:srgbClr val="00206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Il y a ______ dans la salle de classe ?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6578" y="442949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Oui, il y a __________.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6578" y="569961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Non, il n’y a pas de ________.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2857" y="859374"/>
            <a:ext cx="1797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des chaises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600" y="442949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des chaises</a:t>
            </a:r>
            <a:endParaRPr lang="en-US" sz="3600" dirty="0"/>
          </a:p>
        </p:txBody>
      </p:sp>
      <p:pic>
        <p:nvPicPr>
          <p:cNvPr id="6146" name="Picture 2" descr="http://www.hertzfurniture.com/i/480x160x1/intros/school-chair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3" t="19816" r="15034"/>
          <a:stretch/>
        </p:blipFill>
        <p:spPr bwMode="auto">
          <a:xfrm>
            <a:off x="1438888" y="1828800"/>
            <a:ext cx="5961424" cy="217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0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359</Words>
  <Application>Microsoft Office PowerPoint</Application>
  <PresentationFormat>On-screen Show (4:3)</PresentationFormat>
  <Paragraphs>71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102</cp:revision>
  <dcterms:created xsi:type="dcterms:W3CDTF">2011-09-14T23:22:57Z</dcterms:created>
  <dcterms:modified xsi:type="dcterms:W3CDTF">2014-10-03T11:07:17Z</dcterms:modified>
</cp:coreProperties>
</file>